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36" r:id="rId1"/>
  </p:sldMasterIdLst>
  <p:notesMasterIdLst>
    <p:notesMasterId r:id="rId20"/>
  </p:notesMasterIdLst>
  <p:sldIdLst>
    <p:sldId id="256" r:id="rId2"/>
    <p:sldId id="257" r:id="rId3"/>
    <p:sldId id="282" r:id="rId4"/>
    <p:sldId id="281" r:id="rId5"/>
    <p:sldId id="284" r:id="rId6"/>
    <p:sldId id="285" r:id="rId7"/>
    <p:sldId id="286" r:id="rId8"/>
    <p:sldId id="287" r:id="rId9"/>
    <p:sldId id="290" r:id="rId10"/>
    <p:sldId id="288" r:id="rId11"/>
    <p:sldId id="289" r:id="rId12"/>
    <p:sldId id="294" r:id="rId13"/>
    <p:sldId id="295" r:id="rId14"/>
    <p:sldId id="296" r:id="rId15"/>
    <p:sldId id="298" r:id="rId16"/>
    <p:sldId id="283" r:id="rId17"/>
    <p:sldId id="297" r:id="rId18"/>
    <p:sldId id="29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mar louriki" initials="ol" lastIdx="1" clrIdx="0">
    <p:extLst>
      <p:ext uri="{19B8F6BF-5375-455C-9EA6-DF929625EA0E}">
        <p15:presenceInfo xmlns:p15="http://schemas.microsoft.com/office/powerpoint/2012/main" userId="235678363b667c5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7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3DFB1-0941-464D-839C-63091877C892}" type="datetimeFigureOut">
              <a:rPr lang="fr-FR" smtClean="0"/>
              <a:t>15/06/2021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4AB081-11C4-4CAC-8C11-670118AC9B8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5238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30CEC-CB9E-465F-B617-C5C60104D5D8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976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97E4-D442-4B1C-8AD1-CBF27E0E5F14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804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271FA-1D30-42D3-8820-A8E84258BD94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67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99B76-72AF-4F55-B9B1-3E0BAF1F0F0F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67321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783B1-4FD9-4448-9520-07602E2F9888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446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2D77F-BDD7-4DD3-BFF9-19CABFCDB245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7536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DD4843-BB57-4320-A226-7E6DB069F883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1388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35055-AB9F-4682-95AA-7F4B975EA1BA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09567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AD6BD-07BA-4E30-B36F-459A787BFA01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2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3429E6-CDC2-4E25-BA8C-AE148B72C2F0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712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5519B-DCAD-4A02-A671-68CF211C85FE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752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5CA3A-B196-4BC1-88BA-DFC2466481CF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166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CE67A-2B5E-46D5-9A82-88A96C37E22F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3197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E5F9-2415-435E-823F-FA4C2D22A162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0606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C16E1-C85A-4758-8E4C-A0B0A13996C3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32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049B-59C4-41EB-B502-A57FCEE30F51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5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A8D8B-C215-45DB-8934-5FDC04A56CCC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962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FAFD636-51AA-48FD-AFE2-34278D963A13}" type="datetime1">
              <a:rPr lang="en-US" smtClean="0"/>
              <a:t>6/15/2021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689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41" r:id="rId5"/>
    <p:sldLayoutId id="2147483842" r:id="rId6"/>
    <p:sldLayoutId id="2147483843" r:id="rId7"/>
    <p:sldLayoutId id="2147483844" r:id="rId8"/>
    <p:sldLayoutId id="2147483845" r:id="rId9"/>
    <p:sldLayoutId id="2147483846" r:id="rId10"/>
    <p:sldLayoutId id="2147483847" r:id="rId11"/>
    <p:sldLayoutId id="2147483848" r:id="rId12"/>
    <p:sldLayoutId id="2147483849" r:id="rId13"/>
    <p:sldLayoutId id="2147483850" r:id="rId14"/>
    <p:sldLayoutId id="2147483851" r:id="rId15"/>
    <p:sldLayoutId id="2147483852" r:id="rId16"/>
    <p:sldLayoutId id="2147483853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FC04DF7-CD04-4CAE-93A3-FD838A441D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8393" y="1565278"/>
            <a:ext cx="10260990" cy="1264618"/>
          </a:xfrm>
        </p:spPr>
        <p:txBody>
          <a:bodyPr>
            <a:noAutofit/>
          </a:bodyPr>
          <a:lstStyle/>
          <a:p>
            <a:pPr algn="ctr"/>
            <a:r>
              <a:rPr lang="fr-FR" sz="4000" dirty="0">
                <a:cs typeface="Calibri" panose="020F0502020204030204" pitchFamily="34" charset="0"/>
              </a:rPr>
              <a:t>ML Project: </a:t>
            </a:r>
            <a:r>
              <a:rPr lang="en-US" sz="4000" dirty="0">
                <a:cs typeface="Calibri" panose="020F0502020204030204" pitchFamily="34" charset="0"/>
              </a:rPr>
              <a:t>Information monitoring website of the financial market using AI</a:t>
            </a:r>
            <a:endParaRPr lang="fr-FR" sz="4000" dirty="0">
              <a:cs typeface="Calibri" panose="020F0502020204030204" pitchFamily="34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7BD4F79-B865-4C80-AEC7-5D8B643C46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352" y="3456425"/>
            <a:ext cx="10260990" cy="1209763"/>
          </a:xfrm>
        </p:spPr>
        <p:txBody>
          <a:bodyPr>
            <a:normAutofit/>
          </a:bodyPr>
          <a:lstStyle/>
          <a:p>
            <a:pPr algn="ctr"/>
            <a:r>
              <a:rPr lang="fr-FR" sz="2400" dirty="0">
                <a:cs typeface="Calibri" panose="020F0502020204030204" pitchFamily="34" charset="0"/>
              </a:rPr>
              <a:t>Omar Louriki</a:t>
            </a:r>
          </a:p>
          <a:p>
            <a:pPr algn="ctr"/>
            <a:r>
              <a:rPr lang="fr-FR" sz="2400" dirty="0">
                <a:cs typeface="Calibri" panose="020F0502020204030204" pitchFamily="34" charset="0"/>
              </a:rPr>
              <a:t>A20</a:t>
            </a:r>
          </a:p>
        </p:txBody>
      </p:sp>
      <p:pic>
        <p:nvPicPr>
          <p:cNvPr id="6" name="Picture 2" descr="French School in Data Science, Big Data Engineering &amp;amp; Data Analytics">
            <a:extLst>
              <a:ext uri="{FF2B5EF4-FFF2-40B4-BE49-F238E27FC236}">
                <a16:creationId xmlns:a16="http://schemas.microsoft.com/office/drawing/2014/main" id="{C0CBC004-9A10-4D5B-8A82-67DB1C08B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1972" y="5032577"/>
            <a:ext cx="2151277" cy="1323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32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7">
            <a:extLst>
              <a:ext uri="{FF2B5EF4-FFF2-40B4-BE49-F238E27FC236}">
                <a16:creationId xmlns:a16="http://schemas.microsoft.com/office/drawing/2014/main" id="{0A01F2A2-AEDD-47DC-AFB5-B97CEB9A5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fr-FR" sz="3600" dirty="0"/>
              <a:t>III - </a:t>
            </a:r>
            <a:r>
              <a:rPr lang="fr-FR" sz="3600" dirty="0" err="1"/>
              <a:t>Development</a:t>
            </a:r>
            <a:r>
              <a:rPr lang="fr-FR" sz="3600" dirty="0"/>
              <a:t> phase</a:t>
            </a:r>
            <a:endParaRPr lang="fr-FR" sz="39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5AF5F3-AD0A-4EFA-854A-47C780F26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924298"/>
            <a:ext cx="12192417" cy="29337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1E3D6D6C-E192-4135-B1DB-17C71EEBC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1695" cy="2802467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3658689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fr-FR" sz="1500" u="sng" dirty="0">
                <a:solidFill>
                  <a:schemeClr val="bg1"/>
                </a:solidFill>
              </a:rPr>
              <a:t>III.2 - </a:t>
            </a:r>
            <a:r>
              <a:rPr lang="fr-FR" sz="1500" u="sng" dirty="0" err="1">
                <a:solidFill>
                  <a:schemeClr val="bg1"/>
                </a:solidFill>
              </a:rPr>
              <a:t>Dataset</a:t>
            </a:r>
            <a:r>
              <a:rPr lang="fr-FR" sz="1500" u="sng" dirty="0">
                <a:solidFill>
                  <a:schemeClr val="bg1"/>
                </a:solidFill>
              </a:rPr>
              <a:t> construction</a:t>
            </a:r>
          </a:p>
          <a:p>
            <a:pPr marL="0" indent="0">
              <a:lnSpc>
                <a:spcPct val="90000"/>
              </a:lnSpc>
              <a:buNone/>
            </a:pPr>
            <a:endParaRPr lang="fr-FR" sz="15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fr-FR" sz="1500" dirty="0">
                <a:solidFill>
                  <a:schemeClr val="bg1"/>
                </a:solidFill>
              </a:rPr>
              <a:t>Crawler to </a:t>
            </a:r>
            <a:r>
              <a:rPr lang="fr-FR" sz="1500" dirty="0" err="1">
                <a:solidFill>
                  <a:schemeClr val="bg1"/>
                </a:solidFill>
              </a:rPr>
              <a:t>get</a:t>
            </a:r>
            <a:r>
              <a:rPr lang="fr-FR" sz="1500" dirty="0">
                <a:solidFill>
                  <a:schemeClr val="bg1"/>
                </a:solidFill>
              </a:rPr>
              <a:t> data </a:t>
            </a:r>
            <a:r>
              <a:rPr lang="fr-FR" sz="1500" dirty="0" err="1">
                <a:solidFill>
                  <a:schemeClr val="bg1"/>
                </a:solidFill>
              </a:rPr>
              <a:t>from</a:t>
            </a:r>
            <a:r>
              <a:rPr lang="fr-FR" sz="1500" dirty="0">
                <a:solidFill>
                  <a:schemeClr val="bg1"/>
                </a:solidFill>
              </a:rPr>
              <a:t> Twitter and </a:t>
            </a:r>
            <a:r>
              <a:rPr lang="fr-FR" sz="1500" dirty="0" err="1">
                <a:solidFill>
                  <a:schemeClr val="bg1"/>
                </a:solidFill>
              </a:rPr>
              <a:t>Reddit</a:t>
            </a:r>
            <a:r>
              <a:rPr lang="fr-FR" sz="1500" dirty="0">
                <a:solidFill>
                  <a:schemeClr val="bg1"/>
                </a:solidFill>
              </a:rPr>
              <a:t>.</a:t>
            </a:r>
          </a:p>
          <a:p>
            <a:pPr>
              <a:lnSpc>
                <a:spcPct val="90000"/>
              </a:lnSpc>
            </a:pPr>
            <a:r>
              <a:rPr lang="fr-FR" sz="1500" dirty="0" err="1">
                <a:solidFill>
                  <a:schemeClr val="bg1"/>
                </a:solidFill>
              </a:rPr>
              <a:t>Tweepy</a:t>
            </a:r>
            <a:r>
              <a:rPr lang="fr-FR" sz="1500" dirty="0">
                <a:solidFill>
                  <a:schemeClr val="bg1"/>
                </a:solidFill>
              </a:rPr>
              <a:t> to </a:t>
            </a:r>
            <a:r>
              <a:rPr lang="fr-FR" sz="1500" dirty="0" err="1">
                <a:solidFill>
                  <a:schemeClr val="bg1"/>
                </a:solidFill>
              </a:rPr>
              <a:t>build</a:t>
            </a:r>
            <a:r>
              <a:rPr lang="fr-FR" sz="1500" dirty="0">
                <a:solidFill>
                  <a:schemeClr val="bg1"/>
                </a:solidFill>
              </a:rPr>
              <a:t> the crawler.</a:t>
            </a:r>
          </a:p>
          <a:p>
            <a:pPr>
              <a:lnSpc>
                <a:spcPct val="90000"/>
              </a:lnSpc>
            </a:pPr>
            <a:r>
              <a:rPr lang="fr-FR" sz="1500" dirty="0">
                <a:solidFill>
                  <a:schemeClr val="bg1"/>
                </a:solidFill>
              </a:rPr>
              <a:t>Class </a:t>
            </a:r>
            <a:r>
              <a:rPr lang="fr-FR" sz="1500" dirty="0" err="1">
                <a:solidFill>
                  <a:schemeClr val="bg1"/>
                </a:solidFill>
              </a:rPr>
              <a:t>Twitter_crawler</a:t>
            </a:r>
            <a:r>
              <a:rPr lang="fr-FR" sz="1500" dirty="0">
                <a:solidFill>
                  <a:schemeClr val="bg1"/>
                </a:solidFill>
              </a:rPr>
              <a:t> </a:t>
            </a:r>
            <a:r>
              <a:rPr lang="fr-FR" sz="1500" dirty="0" err="1">
                <a:solidFill>
                  <a:schemeClr val="bg1"/>
                </a:solidFill>
              </a:rPr>
              <a:t>with</a:t>
            </a:r>
            <a:r>
              <a:rPr lang="fr-FR" sz="1500" dirty="0">
                <a:solidFill>
                  <a:schemeClr val="bg1"/>
                </a:solidFill>
              </a:rPr>
              <a:t> 3 </a:t>
            </a:r>
            <a:r>
              <a:rPr lang="fr-FR" sz="1500" dirty="0" err="1">
                <a:solidFill>
                  <a:schemeClr val="bg1"/>
                </a:solidFill>
              </a:rPr>
              <a:t>functionalities</a:t>
            </a:r>
            <a:r>
              <a:rPr lang="fr-FR" sz="1500" dirty="0">
                <a:solidFill>
                  <a:schemeClr val="bg1"/>
                </a:solidFill>
              </a:rPr>
              <a:t>: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fr-FR" sz="1500" dirty="0" err="1">
                <a:solidFill>
                  <a:schemeClr val="bg1"/>
                </a:solidFill>
              </a:rPr>
              <a:t>Take</a:t>
            </a:r>
            <a:r>
              <a:rPr lang="fr-FR" sz="1500" dirty="0">
                <a:solidFill>
                  <a:schemeClr val="bg1"/>
                </a:solidFill>
              </a:rPr>
              <a:t> </a:t>
            </a:r>
            <a:r>
              <a:rPr lang="fr-FR" sz="1500" dirty="0" err="1">
                <a:solidFill>
                  <a:schemeClr val="bg1"/>
                </a:solidFill>
              </a:rPr>
              <a:t>into</a:t>
            </a:r>
            <a:r>
              <a:rPr lang="fr-FR" sz="1500" dirty="0">
                <a:solidFill>
                  <a:schemeClr val="bg1"/>
                </a:solidFill>
              </a:rPr>
              <a:t> </a:t>
            </a:r>
            <a:r>
              <a:rPr lang="fr-FR" sz="1500" dirty="0" err="1">
                <a:solidFill>
                  <a:schemeClr val="bg1"/>
                </a:solidFill>
              </a:rPr>
              <a:t>parameter</a:t>
            </a:r>
            <a:r>
              <a:rPr lang="fr-FR" sz="1500" dirty="0">
                <a:solidFill>
                  <a:schemeClr val="bg1"/>
                </a:solidFill>
              </a:rPr>
              <a:t> the user </a:t>
            </a:r>
            <a:r>
              <a:rPr lang="fr-FR" sz="1500" dirty="0" err="1">
                <a:solidFill>
                  <a:schemeClr val="bg1"/>
                </a:solidFill>
              </a:rPr>
              <a:t>name</a:t>
            </a:r>
            <a:r>
              <a:rPr lang="fr-FR" sz="1500" dirty="0">
                <a:solidFill>
                  <a:schemeClr val="bg1"/>
                </a:solidFill>
              </a:rPr>
              <a:t> and return </a:t>
            </a:r>
            <a:r>
              <a:rPr lang="fr-FR" sz="1500" dirty="0" err="1">
                <a:solidFill>
                  <a:schemeClr val="bg1"/>
                </a:solidFill>
              </a:rPr>
              <a:t>his</a:t>
            </a:r>
            <a:r>
              <a:rPr lang="fr-FR" sz="1500" dirty="0">
                <a:solidFill>
                  <a:schemeClr val="bg1"/>
                </a:solidFill>
              </a:rPr>
              <a:t> n last tweets.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fr-FR" sz="1500" dirty="0" err="1">
                <a:solidFill>
                  <a:schemeClr val="bg1"/>
                </a:solidFill>
              </a:rPr>
              <a:t>Take</a:t>
            </a:r>
            <a:r>
              <a:rPr lang="fr-FR" sz="1500" dirty="0">
                <a:solidFill>
                  <a:schemeClr val="bg1"/>
                </a:solidFill>
              </a:rPr>
              <a:t> </a:t>
            </a:r>
            <a:r>
              <a:rPr lang="fr-FR" sz="1500" dirty="0" err="1">
                <a:solidFill>
                  <a:schemeClr val="bg1"/>
                </a:solidFill>
              </a:rPr>
              <a:t>into</a:t>
            </a:r>
            <a:r>
              <a:rPr lang="fr-FR" sz="1500" dirty="0">
                <a:solidFill>
                  <a:schemeClr val="bg1"/>
                </a:solidFill>
              </a:rPr>
              <a:t> </a:t>
            </a:r>
            <a:r>
              <a:rPr lang="fr-FR" sz="1500" dirty="0" err="1">
                <a:solidFill>
                  <a:schemeClr val="bg1"/>
                </a:solidFill>
              </a:rPr>
              <a:t>parameter</a:t>
            </a:r>
            <a:r>
              <a:rPr lang="fr-FR" sz="1500" dirty="0">
                <a:solidFill>
                  <a:schemeClr val="bg1"/>
                </a:solidFill>
              </a:rPr>
              <a:t> a </a:t>
            </a:r>
            <a:r>
              <a:rPr lang="fr-FR" sz="1500" dirty="0" err="1">
                <a:solidFill>
                  <a:schemeClr val="bg1"/>
                </a:solidFill>
              </a:rPr>
              <a:t>subject</a:t>
            </a:r>
            <a:r>
              <a:rPr lang="fr-FR" sz="1500" dirty="0">
                <a:solidFill>
                  <a:schemeClr val="bg1"/>
                </a:solidFill>
              </a:rPr>
              <a:t> </a:t>
            </a:r>
            <a:r>
              <a:rPr lang="fr-FR" sz="1500" dirty="0" err="1">
                <a:solidFill>
                  <a:schemeClr val="bg1"/>
                </a:solidFill>
              </a:rPr>
              <a:t>name</a:t>
            </a:r>
            <a:r>
              <a:rPr lang="fr-FR" sz="1500" dirty="0">
                <a:solidFill>
                  <a:schemeClr val="bg1"/>
                </a:solidFill>
              </a:rPr>
              <a:t> and </a:t>
            </a:r>
            <a:r>
              <a:rPr lang="fr-FR" sz="1500" dirty="0" err="1">
                <a:solidFill>
                  <a:schemeClr val="bg1"/>
                </a:solidFill>
              </a:rPr>
              <a:t>returns</a:t>
            </a:r>
            <a:r>
              <a:rPr lang="fr-FR" sz="1500" dirty="0">
                <a:solidFill>
                  <a:schemeClr val="bg1"/>
                </a:solidFill>
              </a:rPr>
              <a:t> all last n tweets about </a:t>
            </a:r>
            <a:r>
              <a:rPr lang="fr-FR" sz="1500" dirty="0" err="1">
                <a:solidFill>
                  <a:schemeClr val="bg1"/>
                </a:solidFill>
              </a:rPr>
              <a:t>it</a:t>
            </a:r>
            <a:r>
              <a:rPr lang="fr-FR" sz="1500" dirty="0">
                <a:solidFill>
                  <a:schemeClr val="bg1"/>
                </a:solidFill>
              </a:rPr>
              <a:t>.</a:t>
            </a:r>
          </a:p>
          <a:p>
            <a:pPr lvl="1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fr-FR" sz="1500" dirty="0" err="1">
                <a:solidFill>
                  <a:schemeClr val="bg1"/>
                </a:solidFill>
              </a:rPr>
              <a:t>Take</a:t>
            </a:r>
            <a:r>
              <a:rPr lang="fr-FR" sz="1500" dirty="0">
                <a:solidFill>
                  <a:schemeClr val="bg1"/>
                </a:solidFill>
              </a:rPr>
              <a:t> </a:t>
            </a:r>
            <a:r>
              <a:rPr lang="fr-FR" sz="1500" dirty="0" err="1">
                <a:solidFill>
                  <a:schemeClr val="bg1"/>
                </a:solidFill>
              </a:rPr>
              <a:t>into</a:t>
            </a:r>
            <a:r>
              <a:rPr lang="fr-FR" sz="1500" dirty="0">
                <a:solidFill>
                  <a:schemeClr val="bg1"/>
                </a:solidFill>
              </a:rPr>
              <a:t> </a:t>
            </a:r>
            <a:r>
              <a:rPr lang="fr-FR" sz="1500" dirty="0" err="1">
                <a:solidFill>
                  <a:schemeClr val="bg1"/>
                </a:solidFill>
              </a:rPr>
              <a:t>parameter</a:t>
            </a:r>
            <a:r>
              <a:rPr lang="fr-FR" sz="1500" dirty="0">
                <a:solidFill>
                  <a:schemeClr val="bg1"/>
                </a:solidFill>
              </a:rPr>
              <a:t> a </a:t>
            </a:r>
            <a:r>
              <a:rPr lang="fr-FR" sz="1500" dirty="0" err="1">
                <a:solidFill>
                  <a:schemeClr val="bg1"/>
                </a:solidFill>
              </a:rPr>
              <a:t>subject</a:t>
            </a:r>
            <a:r>
              <a:rPr lang="fr-FR" sz="1500" dirty="0">
                <a:solidFill>
                  <a:schemeClr val="bg1"/>
                </a:solidFill>
              </a:rPr>
              <a:t> and </a:t>
            </a:r>
            <a:r>
              <a:rPr lang="fr-FR" sz="1500" dirty="0" err="1">
                <a:solidFill>
                  <a:schemeClr val="bg1"/>
                </a:solidFill>
              </a:rPr>
              <a:t>returns</a:t>
            </a:r>
            <a:r>
              <a:rPr lang="fr-FR" sz="1500" dirty="0">
                <a:solidFill>
                  <a:schemeClr val="bg1"/>
                </a:solidFill>
              </a:rPr>
              <a:t> streaming of live data. </a:t>
            </a:r>
          </a:p>
          <a:p>
            <a:pPr marL="0" indent="0">
              <a:lnSpc>
                <a:spcPct val="90000"/>
              </a:lnSpc>
              <a:buNone/>
            </a:pPr>
            <a:endParaRPr lang="fr-FR" sz="1500" dirty="0">
              <a:solidFill>
                <a:schemeClr val="bg1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85A5341-AD75-45ED-9FB7-B786A61C0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916" y="3070900"/>
            <a:ext cx="5451627" cy="26167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939710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53568"/>
          </a:xfrm>
        </p:spPr>
        <p:txBody>
          <a:bodyPr/>
          <a:lstStyle/>
          <a:p>
            <a:r>
              <a:rPr lang="fr-FR" sz="4000" dirty="0"/>
              <a:t>III - </a:t>
            </a:r>
            <a:r>
              <a:rPr lang="fr-FR" sz="4000" dirty="0" err="1"/>
              <a:t>Development</a:t>
            </a:r>
            <a:r>
              <a:rPr lang="fr-FR" sz="4000" dirty="0"/>
              <a:t> phase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30394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u="sng" dirty="0"/>
              <a:t>III.4 - Back end </a:t>
            </a:r>
            <a:r>
              <a:rPr lang="fr-FR" sz="2000" u="sng" dirty="0" err="1"/>
              <a:t>development</a:t>
            </a:r>
            <a:endParaRPr lang="fr-FR" sz="2000" u="sng" dirty="0"/>
          </a:p>
          <a:p>
            <a:pPr marL="0" indent="0">
              <a:buNone/>
            </a:pPr>
            <a:endParaRPr lang="fr-FR" dirty="0"/>
          </a:p>
          <a:p>
            <a:r>
              <a:rPr lang="fr-FR" dirty="0" err="1"/>
              <a:t>Fully</a:t>
            </a:r>
            <a:r>
              <a:rPr lang="fr-FR" dirty="0"/>
              <a:t> </a:t>
            </a:r>
            <a:r>
              <a:rPr lang="fr-FR" dirty="0" err="1"/>
              <a:t>developed</a:t>
            </a:r>
            <a:r>
              <a:rPr lang="fr-FR" dirty="0"/>
              <a:t> in Python</a:t>
            </a:r>
          </a:p>
          <a:p>
            <a:r>
              <a:rPr lang="fr-FR" dirty="0"/>
              <a:t>Django</a:t>
            </a:r>
          </a:p>
          <a:p>
            <a:r>
              <a:rPr lang="fr-FR" dirty="0"/>
              <a:t>MongoDB</a:t>
            </a:r>
          </a:p>
          <a:p>
            <a:r>
              <a:rPr lang="fr-FR" sz="1800" dirty="0" err="1"/>
              <a:t>Only</a:t>
            </a:r>
            <a:r>
              <a:rPr lang="fr-FR" sz="1800" dirty="0"/>
              <a:t> one </a:t>
            </a:r>
            <a:r>
              <a:rPr lang="fr-FR" sz="1800" dirty="0" err="1"/>
              <a:t>functionality</a:t>
            </a:r>
            <a:r>
              <a:rPr lang="fr-FR" sz="1800" dirty="0"/>
              <a:t> </a:t>
            </a:r>
            <a:r>
              <a:rPr lang="fr-FR" sz="1800" dirty="0" err="1"/>
              <a:t>fully</a:t>
            </a:r>
            <a:r>
              <a:rPr lang="fr-FR" sz="1800" dirty="0"/>
              <a:t> </a:t>
            </a:r>
            <a:r>
              <a:rPr lang="fr-FR" sz="1800" dirty="0" err="1"/>
              <a:t>implemented</a:t>
            </a:r>
            <a:r>
              <a:rPr lang="fr-FR" sz="1800" dirty="0"/>
              <a:t>: Sentiment </a:t>
            </a:r>
            <a:r>
              <a:rPr lang="fr-FR" sz="1800" dirty="0" err="1"/>
              <a:t>Analysis</a:t>
            </a:r>
            <a:endParaRPr lang="fr-FR" sz="1800" dirty="0"/>
          </a:p>
          <a:p>
            <a:pPr lvl="1"/>
            <a:r>
              <a:rPr lang="fr-FR" sz="1600" dirty="0"/>
              <a:t>3 </a:t>
            </a:r>
            <a:r>
              <a:rPr lang="fr-FR" sz="1600" dirty="0" err="1"/>
              <a:t>models</a:t>
            </a:r>
            <a:r>
              <a:rPr lang="fr-FR" sz="1600" dirty="0"/>
              <a:t>: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400" dirty="0"/>
              <a:t>VADER ( Valence Aware Dictionary for Sentiment Reasoning)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fr-FR" sz="1400" dirty="0" err="1"/>
              <a:t>TextBlob</a:t>
            </a:r>
            <a:endParaRPr lang="fr-FR" sz="14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fr-FR" sz="1400" dirty="0" err="1"/>
              <a:t>DistilBERT</a:t>
            </a:r>
            <a:endParaRPr lang="fr-FR" sz="1400" dirty="0"/>
          </a:p>
          <a:p>
            <a:pPr lvl="2">
              <a:buFont typeface="Arial" panose="020B0604020202020204" pitchFamily="34" charset="0"/>
              <a:buChar char="•"/>
            </a:pPr>
            <a:endParaRPr lang="fr-FR" sz="1400" dirty="0"/>
          </a:p>
          <a:p>
            <a:pPr lvl="2">
              <a:buFont typeface="Arial" panose="020B0604020202020204" pitchFamily="34" charset="0"/>
              <a:buChar char="•"/>
            </a:pPr>
            <a:endParaRPr lang="fr-FR" sz="14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2000" dirty="0"/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endParaRPr lang="fr-FR" u="sng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57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53568"/>
          </a:xfrm>
        </p:spPr>
        <p:txBody>
          <a:bodyPr/>
          <a:lstStyle/>
          <a:p>
            <a:r>
              <a:rPr lang="fr-FR" sz="4000" dirty="0"/>
              <a:t>III - </a:t>
            </a:r>
            <a:r>
              <a:rPr lang="fr-FR" sz="4000" dirty="0" err="1"/>
              <a:t>Development</a:t>
            </a:r>
            <a:r>
              <a:rPr lang="fr-FR" sz="4000" dirty="0"/>
              <a:t> phase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30394"/>
            <a:ext cx="9156424" cy="4635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u="sng" dirty="0"/>
              <a:t>III.4 - Back end </a:t>
            </a:r>
            <a:r>
              <a:rPr lang="fr-FR" sz="2000" u="sng" dirty="0" err="1"/>
              <a:t>development</a:t>
            </a:r>
            <a:endParaRPr lang="fr-FR" sz="2000" u="sng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sz="1600" dirty="0"/>
              <a:t>VADER</a:t>
            </a:r>
            <a:r>
              <a:rPr lang="en-US" sz="1600" dirty="0"/>
              <a:t>(Valence Aware Dictionary for Sentiment Reasoning):</a:t>
            </a:r>
          </a:p>
          <a:p>
            <a:pPr marL="0" indent="0">
              <a:buNone/>
            </a:pPr>
            <a:r>
              <a:rPr lang="en-US" sz="1600" dirty="0"/>
              <a:t>		</a:t>
            </a:r>
          </a:p>
          <a:p>
            <a:pPr lvl="1"/>
            <a:r>
              <a:rPr lang="en-US" sz="1600" dirty="0"/>
              <a:t>Static</a:t>
            </a:r>
          </a:p>
          <a:p>
            <a:pPr lvl="1"/>
            <a:r>
              <a:rPr lang="en-US" sz="1600" dirty="0"/>
              <a:t>available in the NLTK package</a:t>
            </a:r>
          </a:p>
          <a:p>
            <a:pPr lvl="1"/>
            <a:r>
              <a:rPr lang="en-US" sz="1600" dirty="0"/>
              <a:t>Sensitive to both polarity (positive/negative) and intensity (strength) of emotion</a:t>
            </a:r>
          </a:p>
          <a:p>
            <a:pPr lvl="1"/>
            <a:r>
              <a:rPr lang="en-US" sz="1600" dirty="0"/>
              <a:t>Uses Dictionary that maps words with sentiment scores.</a:t>
            </a:r>
          </a:p>
          <a:p>
            <a:pPr lvl="1"/>
            <a:r>
              <a:rPr lang="en-US" sz="1600" dirty="0"/>
              <a:t>Return the sentiment of a sentence by summing the sentiment scores of each word:</a:t>
            </a:r>
          </a:p>
          <a:p>
            <a:pPr lvl="1"/>
            <a:endParaRPr lang="en-US" sz="1600" dirty="0"/>
          </a:p>
          <a:p>
            <a:pPr marL="457200" lvl="1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fr-FR" sz="1400" dirty="0"/>
          </a:p>
          <a:p>
            <a:pPr lvl="2">
              <a:buFont typeface="Arial" panose="020B0604020202020204" pitchFamily="34" charset="0"/>
              <a:buChar char="•"/>
            </a:pPr>
            <a:endParaRPr lang="fr-FR" sz="1400" dirty="0"/>
          </a:p>
          <a:p>
            <a:pPr lvl="2">
              <a:buFont typeface="Arial" panose="020B0604020202020204" pitchFamily="34" charset="0"/>
              <a:buChar char="•"/>
            </a:pPr>
            <a:endParaRPr lang="fr-FR" sz="14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2000" dirty="0"/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endParaRPr lang="fr-FR" u="sng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DE595C1-3D73-424D-BB44-7F5BAD9A3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2907" y="5342287"/>
            <a:ext cx="4619625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23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581" y="1063416"/>
            <a:ext cx="3863728" cy="144475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fr-FR" sz="3200" dirty="0"/>
              <a:t>III - </a:t>
            </a:r>
            <a:r>
              <a:rPr lang="fr-FR" sz="3200" dirty="0" err="1"/>
              <a:t>Development</a:t>
            </a:r>
            <a:r>
              <a:rPr lang="fr-FR" sz="3200" dirty="0"/>
              <a:t> phase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fr-FR" sz="1200" u="sng"/>
              <a:t>III.4 - Back end development</a:t>
            </a:r>
          </a:p>
          <a:p>
            <a:pPr marL="0" indent="0">
              <a:lnSpc>
                <a:spcPct val="90000"/>
              </a:lnSpc>
              <a:buNone/>
            </a:pPr>
            <a:endParaRPr lang="fr-FR" sz="1200"/>
          </a:p>
          <a:p>
            <a:pPr marL="0" indent="0">
              <a:lnSpc>
                <a:spcPct val="90000"/>
              </a:lnSpc>
              <a:buNone/>
            </a:pPr>
            <a:r>
              <a:rPr lang="fr-FR" sz="1200"/>
              <a:t>TextBlob</a:t>
            </a:r>
            <a:r>
              <a:rPr lang="en-US" sz="1200"/>
              <a:t>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1200"/>
              <a:t>		</a:t>
            </a:r>
          </a:p>
          <a:p>
            <a:pPr lvl="1">
              <a:lnSpc>
                <a:spcPct val="90000"/>
              </a:lnSpc>
            </a:pPr>
            <a:r>
              <a:rPr lang="en-US" sz="1200"/>
              <a:t>Static</a:t>
            </a:r>
          </a:p>
          <a:p>
            <a:pPr lvl="1">
              <a:lnSpc>
                <a:spcPct val="90000"/>
              </a:lnSpc>
            </a:pPr>
            <a:r>
              <a:rPr lang="en-US" sz="1200"/>
              <a:t>available in the NLTK package</a:t>
            </a:r>
          </a:p>
          <a:p>
            <a:pPr lvl="1">
              <a:lnSpc>
                <a:spcPct val="90000"/>
              </a:lnSpc>
            </a:pPr>
            <a:r>
              <a:rPr lang="en-US" sz="1200"/>
              <a:t>returns polarity (value between -1 and 1) and subjectivity(amount of personal opinion) of a sentence</a:t>
            </a:r>
          </a:p>
          <a:p>
            <a:pPr marL="0" indent="0">
              <a:lnSpc>
                <a:spcPct val="90000"/>
              </a:lnSpc>
              <a:buNone/>
            </a:pPr>
            <a:endParaRPr lang="en-US" sz="1200"/>
          </a:p>
          <a:p>
            <a:pPr marL="0" indent="0">
              <a:lnSpc>
                <a:spcPct val="90000"/>
              </a:lnSpc>
              <a:buNone/>
            </a:pPr>
            <a:endParaRPr lang="fr-FR" sz="1200"/>
          </a:p>
          <a:p>
            <a:pPr lvl="2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1200"/>
          </a:p>
          <a:p>
            <a:pPr lvl="2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1200"/>
          </a:p>
          <a:p>
            <a:pPr>
              <a:lnSpc>
                <a:spcPct val="90000"/>
              </a:lnSpc>
            </a:pPr>
            <a:endParaRPr lang="fr-FR" sz="1200"/>
          </a:p>
          <a:p>
            <a:pPr>
              <a:lnSpc>
                <a:spcPct val="90000"/>
              </a:lnSpc>
            </a:pPr>
            <a:endParaRPr lang="fr-FR" sz="1200"/>
          </a:p>
          <a:p>
            <a:pPr>
              <a:lnSpc>
                <a:spcPct val="90000"/>
              </a:lnSpc>
            </a:pPr>
            <a:endParaRPr lang="fr-FR" sz="1200"/>
          </a:p>
          <a:p>
            <a:pPr>
              <a:lnSpc>
                <a:spcPct val="90000"/>
              </a:lnSpc>
            </a:pPr>
            <a:endParaRPr lang="fr-FR" sz="1200"/>
          </a:p>
          <a:p>
            <a:pPr>
              <a:lnSpc>
                <a:spcPct val="90000"/>
              </a:lnSpc>
            </a:pPr>
            <a:endParaRPr lang="fr-FR" sz="1200"/>
          </a:p>
          <a:p>
            <a:pPr>
              <a:lnSpc>
                <a:spcPct val="90000"/>
              </a:lnSpc>
            </a:pPr>
            <a:endParaRPr lang="fr-FR" sz="1200"/>
          </a:p>
          <a:p>
            <a:pPr marL="0" indent="0">
              <a:lnSpc>
                <a:spcPct val="90000"/>
              </a:lnSpc>
              <a:buNone/>
            </a:pPr>
            <a:endParaRPr lang="fr-FR" sz="1200" u="sng"/>
          </a:p>
          <a:p>
            <a:pPr marL="0" indent="0">
              <a:lnSpc>
                <a:spcPct val="90000"/>
              </a:lnSpc>
              <a:buNone/>
            </a:pPr>
            <a:endParaRPr lang="fr-FR" sz="1200" u="sng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8DBDBA2-A342-4661-B2FB-0E7C1848991C}"/>
              </a:ext>
            </a:extLst>
          </p:cNvPr>
          <p:cNvSpPr txBox="1"/>
          <p:nvPr/>
        </p:nvSpPr>
        <p:spPr>
          <a:xfrm>
            <a:off x="4978505" y="5001993"/>
            <a:ext cx="6915439" cy="185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" dirty="0">
                <a:solidFill>
                  <a:schemeClr val="bg1"/>
                </a:solidFill>
              </a:rPr>
              <a:t>Source: https://www.researchgate.net/publication/340028105_Enhancing_Optimized_Personalized_Therapy_in_Clinical_Decision_Support_System_using_Natural_Language_Processing 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66C12DC-BA17-4A26-8251-E4C16CB3B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390" y="2113768"/>
            <a:ext cx="6772275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40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3600"/>
              <a:t>III - </a:t>
            </a:r>
            <a:r>
              <a:rPr lang="fr-FR" sz="3600" err="1"/>
              <a:t>Development</a:t>
            </a:r>
            <a:r>
              <a:rPr lang="fr-FR" sz="3600"/>
              <a:t> phase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fr-FR" sz="1300" u="sng" dirty="0"/>
              <a:t>III.4 - Back end </a:t>
            </a:r>
            <a:r>
              <a:rPr lang="fr-FR" sz="1300" u="sng" dirty="0" err="1"/>
              <a:t>development</a:t>
            </a:r>
            <a:endParaRPr lang="fr-FR" sz="1300" u="sng" dirty="0"/>
          </a:p>
          <a:p>
            <a:pPr marL="0" indent="0">
              <a:lnSpc>
                <a:spcPct val="90000"/>
              </a:lnSpc>
              <a:buNone/>
            </a:pPr>
            <a:endParaRPr lang="fr-FR" sz="1300" dirty="0"/>
          </a:p>
          <a:p>
            <a:pPr marL="0" indent="0">
              <a:lnSpc>
                <a:spcPct val="90000"/>
              </a:lnSpc>
              <a:buNone/>
            </a:pPr>
            <a:r>
              <a:rPr lang="fr-FR" sz="1300" dirty="0" err="1"/>
              <a:t>DistilBert</a:t>
            </a:r>
            <a:endParaRPr lang="en-US" sz="13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1300" dirty="0"/>
              <a:t>		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Not static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Based on Transformers architecture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unsupervised learning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Pretrained model available via transformer library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Return a list of dictionaries with 2 keys, “label” and “score”</a:t>
            </a:r>
          </a:p>
          <a:p>
            <a:pPr lvl="1">
              <a:lnSpc>
                <a:spcPct val="90000"/>
              </a:lnSpc>
            </a:pPr>
            <a:endParaRPr lang="en-US" sz="1300" dirty="0"/>
          </a:p>
          <a:p>
            <a:pPr lvl="1">
              <a:lnSpc>
                <a:spcPct val="90000"/>
              </a:lnSpc>
            </a:pPr>
            <a:endParaRPr lang="en-US" sz="13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300" dirty="0"/>
          </a:p>
          <a:p>
            <a:pPr marL="0" indent="0">
              <a:lnSpc>
                <a:spcPct val="90000"/>
              </a:lnSpc>
              <a:buNone/>
            </a:pPr>
            <a:endParaRPr lang="en-US" sz="1300" dirty="0"/>
          </a:p>
          <a:p>
            <a:pPr marL="0" indent="0">
              <a:lnSpc>
                <a:spcPct val="90000"/>
              </a:lnSpc>
              <a:buNone/>
            </a:pPr>
            <a:endParaRPr lang="fr-FR" sz="1300" dirty="0"/>
          </a:p>
          <a:p>
            <a:pPr lvl="2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1300" dirty="0"/>
          </a:p>
          <a:p>
            <a:pPr lvl="2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fr-FR" sz="1300" dirty="0"/>
          </a:p>
          <a:p>
            <a:pPr>
              <a:lnSpc>
                <a:spcPct val="90000"/>
              </a:lnSpc>
            </a:pPr>
            <a:endParaRPr lang="fr-FR" sz="1300" dirty="0"/>
          </a:p>
          <a:p>
            <a:pPr>
              <a:lnSpc>
                <a:spcPct val="90000"/>
              </a:lnSpc>
            </a:pPr>
            <a:endParaRPr lang="fr-FR" sz="1300" dirty="0"/>
          </a:p>
          <a:p>
            <a:pPr>
              <a:lnSpc>
                <a:spcPct val="90000"/>
              </a:lnSpc>
            </a:pPr>
            <a:endParaRPr lang="fr-FR" sz="1300" dirty="0"/>
          </a:p>
          <a:p>
            <a:pPr>
              <a:lnSpc>
                <a:spcPct val="90000"/>
              </a:lnSpc>
            </a:pPr>
            <a:endParaRPr lang="fr-FR" sz="1300" dirty="0"/>
          </a:p>
          <a:p>
            <a:pPr>
              <a:lnSpc>
                <a:spcPct val="90000"/>
              </a:lnSpc>
            </a:pPr>
            <a:endParaRPr lang="fr-FR" sz="1300" dirty="0"/>
          </a:p>
          <a:p>
            <a:pPr>
              <a:lnSpc>
                <a:spcPct val="90000"/>
              </a:lnSpc>
            </a:pPr>
            <a:endParaRPr lang="fr-FR" sz="1300" dirty="0"/>
          </a:p>
          <a:p>
            <a:pPr marL="0" indent="0">
              <a:lnSpc>
                <a:spcPct val="90000"/>
              </a:lnSpc>
              <a:buNone/>
            </a:pPr>
            <a:endParaRPr lang="fr-FR" sz="1300" u="sng" dirty="0"/>
          </a:p>
          <a:p>
            <a:pPr marL="0" indent="0">
              <a:lnSpc>
                <a:spcPct val="90000"/>
              </a:lnSpc>
              <a:buNone/>
            </a:pPr>
            <a:endParaRPr lang="fr-FR" sz="1300" u="sng" dirty="0"/>
          </a:p>
        </p:txBody>
      </p:sp>
      <p:sp>
        <p:nvSpPr>
          <p:cNvPr id="143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CFD160EF-F84C-46C1-B67A-97A868D27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39914" y="647698"/>
            <a:ext cx="4158044" cy="5562601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9" name="Rectangle 148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7D50FA8-28D0-42AB-AFBC-4EECF587BC0A}"/>
              </a:ext>
            </a:extLst>
          </p:cNvPr>
          <p:cNvSpPr txBox="1"/>
          <p:nvPr/>
        </p:nvSpPr>
        <p:spPr>
          <a:xfrm>
            <a:off x="6093992" y="6287928"/>
            <a:ext cx="56518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>
                <a:solidFill>
                  <a:schemeClr val="bg1"/>
                </a:solidFill>
              </a:rPr>
              <a:t>Source: « Attention </a:t>
            </a:r>
            <a:r>
              <a:rPr lang="fr-FR" sz="1000" dirty="0" err="1">
                <a:solidFill>
                  <a:schemeClr val="bg1"/>
                </a:solidFill>
              </a:rPr>
              <a:t>is</a:t>
            </a:r>
            <a:r>
              <a:rPr lang="fr-FR" sz="1000" dirty="0">
                <a:solidFill>
                  <a:schemeClr val="bg1"/>
                </a:solidFill>
              </a:rPr>
              <a:t> all </a:t>
            </a:r>
            <a:r>
              <a:rPr lang="fr-FR" sz="1000" dirty="0" err="1">
                <a:solidFill>
                  <a:schemeClr val="bg1"/>
                </a:solidFill>
              </a:rPr>
              <a:t>you</a:t>
            </a:r>
            <a:r>
              <a:rPr lang="fr-FR" sz="1000" dirty="0">
                <a:solidFill>
                  <a:schemeClr val="bg1"/>
                </a:solidFill>
              </a:rPr>
              <a:t> </a:t>
            </a:r>
            <a:r>
              <a:rPr lang="fr-FR" sz="1000" dirty="0" err="1">
                <a:solidFill>
                  <a:schemeClr val="bg1"/>
                </a:solidFill>
              </a:rPr>
              <a:t>need</a:t>
            </a:r>
            <a:r>
              <a:rPr lang="fr-FR" sz="1000" dirty="0">
                <a:solidFill>
                  <a:schemeClr val="bg1"/>
                </a:solidFill>
              </a:rPr>
              <a:t> » by </a:t>
            </a:r>
            <a:r>
              <a:rPr lang="fr-FR" sz="1000" dirty="0" err="1">
                <a:solidFill>
                  <a:schemeClr val="bg1"/>
                </a:solidFill>
              </a:rPr>
              <a:t>Ashish</a:t>
            </a:r>
            <a:r>
              <a:rPr lang="fr-FR" sz="1000" dirty="0">
                <a:solidFill>
                  <a:schemeClr val="bg1"/>
                </a:solidFill>
              </a:rPr>
              <a:t> </a:t>
            </a:r>
            <a:r>
              <a:rPr lang="fr-FR" sz="1000" dirty="0" err="1">
                <a:solidFill>
                  <a:schemeClr val="bg1"/>
                </a:solidFill>
              </a:rPr>
              <a:t>Vaswani</a:t>
            </a:r>
            <a:r>
              <a:rPr lang="fr-FR" sz="1000" dirty="0">
                <a:solidFill>
                  <a:schemeClr val="bg1"/>
                </a:solidFill>
              </a:rPr>
              <a:t>, Noam </a:t>
            </a:r>
            <a:r>
              <a:rPr lang="fr-FR" sz="1000" dirty="0" err="1">
                <a:solidFill>
                  <a:schemeClr val="bg1"/>
                </a:solidFill>
              </a:rPr>
              <a:t>Shazeer</a:t>
            </a:r>
            <a:r>
              <a:rPr lang="fr-FR" sz="1000" dirty="0">
                <a:solidFill>
                  <a:schemeClr val="bg1"/>
                </a:solidFill>
              </a:rPr>
              <a:t> and Niki </a:t>
            </a:r>
            <a:r>
              <a:rPr lang="fr-FR" sz="1000" dirty="0" err="1">
                <a:solidFill>
                  <a:schemeClr val="bg1"/>
                </a:solidFill>
              </a:rPr>
              <a:t>Parmar</a:t>
            </a:r>
            <a:endParaRPr lang="fr-FR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663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136301"/>
            <a:ext cx="9404723" cy="853568"/>
          </a:xfrm>
        </p:spPr>
        <p:txBody>
          <a:bodyPr/>
          <a:lstStyle/>
          <a:p>
            <a:r>
              <a:rPr lang="fr-FR" sz="4000" dirty="0"/>
              <a:t>III - </a:t>
            </a:r>
            <a:r>
              <a:rPr lang="fr-FR" sz="4000" dirty="0" err="1"/>
              <a:t>Development</a:t>
            </a:r>
            <a:r>
              <a:rPr lang="fr-FR" sz="4000" dirty="0"/>
              <a:t> phase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263" y="899211"/>
            <a:ext cx="9156424" cy="46355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u="sng" dirty="0"/>
              <a:t>III.4 - Back end </a:t>
            </a:r>
            <a:r>
              <a:rPr lang="fr-FR" sz="2000" u="sng" dirty="0" err="1"/>
              <a:t>development</a:t>
            </a:r>
            <a:endParaRPr lang="fr-FR" sz="2000" u="sng" dirty="0"/>
          </a:p>
          <a:p>
            <a:pPr marL="457200" lvl="1" indent="0">
              <a:buNone/>
            </a:pPr>
            <a:endParaRPr lang="en-US" sz="1600" dirty="0"/>
          </a:p>
          <a:p>
            <a:pPr marL="457200" lvl="1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endParaRPr lang="fr-FR" sz="1400" dirty="0"/>
          </a:p>
          <a:p>
            <a:pPr lvl="2">
              <a:buFont typeface="Arial" panose="020B0604020202020204" pitchFamily="34" charset="0"/>
              <a:buChar char="•"/>
            </a:pPr>
            <a:endParaRPr lang="fr-FR" sz="1400" dirty="0"/>
          </a:p>
          <a:p>
            <a:pPr lvl="2">
              <a:buFont typeface="Arial" panose="020B0604020202020204" pitchFamily="34" charset="0"/>
              <a:buChar char="•"/>
            </a:pPr>
            <a:endParaRPr lang="fr-FR" sz="14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1800" dirty="0"/>
          </a:p>
          <a:p>
            <a:endParaRPr lang="fr-FR" sz="2000" dirty="0"/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endParaRPr lang="fr-FR" u="sng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A6BAFE0-3B11-476B-8E92-806823251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284" y="1323275"/>
            <a:ext cx="10317453" cy="5212334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C71B5459-43DB-4EC6-B886-B233EC6C6E38}"/>
              </a:ext>
            </a:extLst>
          </p:cNvPr>
          <p:cNvSpPr txBox="1"/>
          <p:nvPr/>
        </p:nvSpPr>
        <p:spPr>
          <a:xfrm>
            <a:off x="3786908" y="6535609"/>
            <a:ext cx="58373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/>
              <a:t>Detailed</a:t>
            </a:r>
            <a:r>
              <a:rPr lang="fr-FR" sz="1200" dirty="0"/>
              <a:t> communication </a:t>
            </a:r>
            <a:r>
              <a:rPr lang="fr-FR" sz="1200" dirty="0" err="1"/>
              <a:t>between</a:t>
            </a:r>
            <a:r>
              <a:rPr lang="fr-FR" sz="1200" dirty="0"/>
              <a:t> back end and front end</a:t>
            </a:r>
          </a:p>
        </p:txBody>
      </p:sp>
    </p:spTree>
    <p:extLst>
      <p:ext uri="{BB962C8B-B14F-4D97-AF65-F5344CB8AC3E}">
        <p14:creationId xmlns:p14="http://schemas.microsoft.com/office/powerpoint/2010/main" val="302604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8DC734-529D-4727-9222-1E0D1B372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9457" y="3045156"/>
            <a:ext cx="9404723" cy="767687"/>
          </a:xfrm>
        </p:spPr>
        <p:txBody>
          <a:bodyPr/>
          <a:lstStyle/>
          <a:p>
            <a:r>
              <a:rPr lang="fr-FR" sz="4000" dirty="0"/>
              <a:t>IV - </a:t>
            </a:r>
            <a:r>
              <a:rPr lang="fr-FR" sz="4000" dirty="0" err="1"/>
              <a:t>Demonstration</a:t>
            </a:r>
            <a:br>
              <a:rPr lang="fr-FR" sz="4000" dirty="0"/>
            </a:br>
            <a:endParaRPr lang="fr-FR" sz="40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35328C0-886F-4650-8A8E-8EEC9A167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337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7">
            <a:extLst>
              <a:ext uri="{FF2B5EF4-FFF2-40B4-BE49-F238E27FC236}">
                <a16:creationId xmlns:a16="http://schemas.microsoft.com/office/drawing/2014/main" id="{0A01F2A2-AEDD-47DC-AFB5-B97CEB9A5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/>
              <a:t>V - </a:t>
            </a:r>
            <a:r>
              <a:rPr lang="fr-FR" err="1"/>
              <a:t>What</a:t>
            </a:r>
            <a:r>
              <a:rPr lang="fr-FR"/>
              <a:t> </a:t>
            </a:r>
            <a:r>
              <a:rPr lang="fr-FR" err="1"/>
              <a:t>comes</a:t>
            </a:r>
            <a:r>
              <a:rPr lang="fr-FR"/>
              <a:t> </a:t>
            </a:r>
            <a:r>
              <a:rPr lang="fr-FR" err="1"/>
              <a:t>next</a:t>
            </a:r>
            <a:r>
              <a:rPr lang="fr-FR"/>
              <a:t> 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B5AF5F3-AD0A-4EFA-854A-47C780F262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924298"/>
            <a:ext cx="12192417" cy="29337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1E3D6D6C-E192-4135-B1DB-17C71EEBC9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1695" cy="2802467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548281"/>
            <a:ext cx="5122606" cy="4055719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Update the dashboards with data stored in the MongoDB database</a:t>
            </a:r>
          </a:p>
          <a:p>
            <a:r>
              <a:rPr lang="en-US" sz="1800" dirty="0">
                <a:solidFill>
                  <a:schemeClr val="bg1"/>
                </a:solidFill>
              </a:rPr>
              <a:t>Use sentiment score as input for new models to predict bitcoin value based on number of positive tweets</a:t>
            </a:r>
          </a:p>
          <a:p>
            <a:r>
              <a:rPr lang="en-US" sz="1800" dirty="0">
                <a:solidFill>
                  <a:schemeClr val="bg1"/>
                </a:solidFill>
              </a:rPr>
              <a:t>Link the Crawler with the MongoDB Database</a:t>
            </a:r>
          </a:p>
          <a:p>
            <a:r>
              <a:rPr lang="en-US" sz="1800" dirty="0">
                <a:solidFill>
                  <a:schemeClr val="bg1"/>
                </a:solidFill>
              </a:rPr>
              <a:t>Find more data sources</a:t>
            </a:r>
          </a:p>
          <a:p>
            <a:r>
              <a:rPr lang="en-US" sz="1800" dirty="0">
                <a:solidFill>
                  <a:schemeClr val="bg1"/>
                </a:solidFill>
              </a:rPr>
              <a:t>Implement other functionalities</a:t>
            </a:r>
          </a:p>
          <a:p>
            <a:r>
              <a:rPr lang="en-US" sz="1800" dirty="0">
                <a:solidFill>
                  <a:schemeClr val="bg1"/>
                </a:solidFill>
              </a:rPr>
              <a:t>Deploy the solution in AWS with Docker and Kubernetes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fr-FR" dirty="0">
              <a:solidFill>
                <a:schemeClr val="bg1"/>
              </a:solidFill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pPr lvl="2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endParaRPr lang="fr-FR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fr-FR" u="sng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fr-FR" u="sng" dirty="0">
              <a:solidFill>
                <a:schemeClr val="bg1"/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8A444C7-1A5E-4169-9A26-20725C5B1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0105" y="3123384"/>
            <a:ext cx="5123078" cy="250848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9130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35328C0-886F-4650-8A8E-8EEC9A167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A7204A5-BFA8-4C40-981F-46870ED6FAE0}"/>
              </a:ext>
            </a:extLst>
          </p:cNvPr>
          <p:cNvSpPr txBox="1"/>
          <p:nvPr/>
        </p:nvSpPr>
        <p:spPr>
          <a:xfrm>
            <a:off x="2877941" y="2204171"/>
            <a:ext cx="7819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dirty="0" err="1"/>
              <a:t>Thank</a:t>
            </a:r>
            <a:r>
              <a:rPr lang="fr-FR" sz="3600" dirty="0"/>
              <a:t> </a:t>
            </a:r>
            <a:r>
              <a:rPr lang="fr-FR" sz="3600" dirty="0" err="1"/>
              <a:t>you</a:t>
            </a:r>
            <a:r>
              <a:rPr lang="fr-FR" sz="3600" dirty="0"/>
              <a:t> for </a:t>
            </a:r>
            <a:r>
              <a:rPr lang="fr-FR" sz="3600" dirty="0" err="1"/>
              <a:t>your</a:t>
            </a:r>
            <a:r>
              <a:rPr lang="fr-FR" sz="3600" dirty="0"/>
              <a:t> attention !</a:t>
            </a:r>
          </a:p>
        </p:txBody>
      </p:sp>
      <p:pic>
        <p:nvPicPr>
          <p:cNvPr id="8" name="Picture 2" descr="French School in Data Science, Big Data Engineering &amp;amp; Data Analytics">
            <a:extLst>
              <a:ext uri="{FF2B5EF4-FFF2-40B4-BE49-F238E27FC236}">
                <a16:creationId xmlns:a16="http://schemas.microsoft.com/office/drawing/2014/main" id="{0C33A1F5-5909-4E7A-942C-C4A593FD9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0361" y="3991257"/>
            <a:ext cx="2151277" cy="1323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728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7575AA-1842-4635-BC7D-0FB5464FC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Summary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213E8E7-3957-405C-933B-DFF56CF2F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289519"/>
            <a:ext cx="8946541" cy="51112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1600" dirty="0"/>
              <a:t>I – Introduction</a:t>
            </a:r>
          </a:p>
          <a:p>
            <a:pPr marL="0" indent="0">
              <a:buNone/>
            </a:pPr>
            <a:r>
              <a:rPr lang="fr-FR" sz="1600" dirty="0"/>
              <a:t>	I.1 - </a:t>
            </a:r>
            <a:r>
              <a:rPr lang="fr-FR" sz="1600" dirty="0" err="1"/>
              <a:t>Context</a:t>
            </a:r>
            <a:endParaRPr lang="fr-FR" sz="1600" dirty="0"/>
          </a:p>
          <a:p>
            <a:pPr marL="0" indent="0">
              <a:buNone/>
            </a:pPr>
            <a:r>
              <a:rPr lang="fr-FR" sz="1600" dirty="0"/>
              <a:t>	I.2 - </a:t>
            </a:r>
            <a:r>
              <a:rPr lang="fr-FR" sz="1600" dirty="0" err="1"/>
              <a:t>Presentation</a:t>
            </a:r>
            <a:r>
              <a:rPr lang="fr-FR" sz="1600" dirty="0"/>
              <a:t> of AI Shining</a:t>
            </a:r>
          </a:p>
          <a:p>
            <a:pPr marL="0" indent="0">
              <a:buNone/>
            </a:pPr>
            <a:r>
              <a:rPr lang="fr-FR" sz="1600" dirty="0"/>
              <a:t>II - </a:t>
            </a:r>
            <a:r>
              <a:rPr lang="fr-FR" sz="1600" dirty="0" err="1"/>
              <a:t>Technical</a:t>
            </a:r>
            <a:r>
              <a:rPr lang="fr-FR" sz="1600" dirty="0"/>
              <a:t> </a:t>
            </a:r>
            <a:r>
              <a:rPr lang="fr-FR" sz="1600" dirty="0" err="1"/>
              <a:t>environment</a:t>
            </a:r>
            <a:endParaRPr lang="fr-FR" sz="1600" dirty="0"/>
          </a:p>
          <a:p>
            <a:pPr marL="0" indent="0">
              <a:buNone/>
            </a:pPr>
            <a:r>
              <a:rPr lang="fr-FR" sz="1600" dirty="0"/>
              <a:t>	II.1- Technologies </a:t>
            </a:r>
            <a:r>
              <a:rPr lang="fr-FR" sz="1600" dirty="0" err="1"/>
              <a:t>used</a:t>
            </a:r>
            <a:endParaRPr lang="fr-FR" sz="1600" dirty="0"/>
          </a:p>
          <a:p>
            <a:pPr marL="0" indent="0">
              <a:buNone/>
            </a:pPr>
            <a:r>
              <a:rPr lang="fr-FR" sz="1600" dirty="0"/>
              <a:t>	II.2 - </a:t>
            </a:r>
            <a:r>
              <a:rPr lang="fr-FR" sz="1600" dirty="0" err="1"/>
              <a:t>Methodology</a:t>
            </a:r>
            <a:r>
              <a:rPr lang="fr-FR" sz="1600" dirty="0"/>
              <a:t> of </a:t>
            </a:r>
            <a:r>
              <a:rPr lang="fr-FR" sz="1600" dirty="0" err="1"/>
              <a:t>work</a:t>
            </a:r>
            <a:endParaRPr lang="fr-FR" sz="1600" dirty="0"/>
          </a:p>
          <a:p>
            <a:pPr marL="0" indent="0">
              <a:buNone/>
            </a:pPr>
            <a:r>
              <a:rPr lang="fr-FR" sz="1600" dirty="0"/>
              <a:t>III - </a:t>
            </a:r>
            <a:r>
              <a:rPr lang="fr-FR" sz="1600" dirty="0" err="1"/>
              <a:t>Development</a:t>
            </a:r>
            <a:r>
              <a:rPr lang="fr-FR" sz="1600" dirty="0"/>
              <a:t> phase</a:t>
            </a:r>
          </a:p>
          <a:p>
            <a:pPr marL="0" indent="0">
              <a:buNone/>
            </a:pPr>
            <a:r>
              <a:rPr lang="fr-FR" sz="1600" dirty="0"/>
              <a:t>	III.1- How the application </a:t>
            </a:r>
            <a:r>
              <a:rPr lang="fr-FR" sz="1600" dirty="0" err="1"/>
              <a:t>works</a:t>
            </a:r>
            <a:r>
              <a:rPr lang="fr-FR" sz="1600" dirty="0"/>
              <a:t> ?</a:t>
            </a:r>
          </a:p>
          <a:p>
            <a:pPr marL="0" indent="0">
              <a:buNone/>
            </a:pPr>
            <a:r>
              <a:rPr lang="fr-FR" sz="1600" dirty="0"/>
              <a:t>	III.2 - Front end </a:t>
            </a:r>
            <a:r>
              <a:rPr lang="fr-FR" sz="1600" dirty="0" err="1"/>
              <a:t>development</a:t>
            </a:r>
            <a:endParaRPr lang="fr-FR" sz="1600" dirty="0"/>
          </a:p>
          <a:p>
            <a:pPr marL="0" indent="0">
              <a:buNone/>
            </a:pPr>
            <a:r>
              <a:rPr lang="fr-FR" sz="1600" dirty="0"/>
              <a:t>	III.2 - </a:t>
            </a:r>
            <a:r>
              <a:rPr lang="fr-FR" sz="1600" dirty="0" err="1"/>
              <a:t>Dataset</a:t>
            </a:r>
            <a:r>
              <a:rPr lang="fr-FR" sz="1600" dirty="0"/>
              <a:t> construction</a:t>
            </a:r>
          </a:p>
          <a:p>
            <a:pPr marL="0" indent="0">
              <a:buNone/>
            </a:pPr>
            <a:r>
              <a:rPr lang="fr-FR" sz="1600" dirty="0"/>
              <a:t>	III.4 - Back end </a:t>
            </a:r>
            <a:r>
              <a:rPr lang="fr-FR" sz="1600" dirty="0" err="1"/>
              <a:t>development</a:t>
            </a:r>
            <a:endParaRPr lang="fr-FR" sz="1600" dirty="0"/>
          </a:p>
          <a:p>
            <a:pPr marL="0" indent="0">
              <a:buNone/>
            </a:pPr>
            <a:r>
              <a:rPr lang="fr-FR" sz="1600" dirty="0"/>
              <a:t>IV - </a:t>
            </a:r>
            <a:r>
              <a:rPr lang="fr-FR" sz="1600" dirty="0" err="1"/>
              <a:t>Demonstration</a:t>
            </a:r>
            <a:endParaRPr lang="fr-FR" sz="1600" dirty="0"/>
          </a:p>
          <a:p>
            <a:pPr marL="0" indent="0">
              <a:buNone/>
            </a:pPr>
            <a:r>
              <a:rPr lang="fr-FR" sz="1600" dirty="0"/>
              <a:t>V - </a:t>
            </a:r>
            <a:r>
              <a:rPr lang="fr-FR" sz="1600" dirty="0" err="1"/>
              <a:t>What</a:t>
            </a:r>
            <a:r>
              <a:rPr lang="fr-FR" sz="1600" dirty="0"/>
              <a:t> </a:t>
            </a:r>
            <a:r>
              <a:rPr lang="fr-FR" sz="1600" dirty="0" err="1"/>
              <a:t>comes</a:t>
            </a:r>
            <a:r>
              <a:rPr lang="fr-FR" sz="1600" dirty="0"/>
              <a:t> </a:t>
            </a:r>
            <a:r>
              <a:rPr lang="fr-FR" sz="1600" dirty="0" err="1"/>
              <a:t>next</a:t>
            </a:r>
            <a:r>
              <a:rPr lang="fr-FR" sz="1600" dirty="0"/>
              <a:t> ?</a:t>
            </a:r>
          </a:p>
          <a:p>
            <a:pPr marL="0" indent="0">
              <a:buNone/>
            </a:pPr>
            <a:endParaRPr lang="fr-FR" sz="1000" dirty="0"/>
          </a:p>
          <a:p>
            <a:pPr marL="0" indent="0">
              <a:buNone/>
            </a:pPr>
            <a:endParaRPr lang="fr-FR" sz="12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530ED9C-FE82-48FB-A643-5901A4AA5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850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53568"/>
          </a:xfrm>
        </p:spPr>
        <p:txBody>
          <a:bodyPr/>
          <a:lstStyle/>
          <a:p>
            <a:r>
              <a:rPr lang="fr-FR" sz="4400" dirty="0"/>
              <a:t>I – Introduction</a:t>
            </a:r>
            <a:br>
              <a:rPr lang="fr-FR" sz="4400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30394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fr-FR" sz="2000" u="sng" dirty="0"/>
              <a:t>I.1 – </a:t>
            </a:r>
            <a:r>
              <a:rPr lang="fr-FR" sz="2000" u="sng" dirty="0" err="1"/>
              <a:t>Context</a:t>
            </a:r>
            <a:endParaRPr lang="fr-FR" sz="2000" u="sng" dirty="0"/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endParaRPr lang="fr-FR" sz="2000" u="sng" dirty="0"/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endParaRPr lang="fr-FR" sz="2000" u="sng" dirty="0"/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16D3800-257C-49FA-BCA7-F2E6D6EF4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9789" y="2474454"/>
            <a:ext cx="7188899" cy="3504588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AF753BA7-9E71-414E-B1D4-96BFA464D7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8506" y="2478763"/>
            <a:ext cx="2759242" cy="1552074"/>
          </a:xfrm>
          <a:prstGeom prst="rect">
            <a:avLst/>
          </a:prstGeom>
        </p:spPr>
      </p:pic>
      <p:pic>
        <p:nvPicPr>
          <p:cNvPr id="2050" name="Picture 2" descr="Bullish Bitcoin Interest BCI Cryptocurrency Chart Stock Vector -  Illustration of chart, analysis: 116316518">
            <a:extLst>
              <a:ext uri="{FF2B5EF4-FFF2-40B4-BE49-F238E27FC236}">
                <a16:creationId xmlns:a16="http://schemas.microsoft.com/office/drawing/2014/main" id="{F8672ED1-DB75-4EBE-A8EA-768224C947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506" y="4142891"/>
            <a:ext cx="2759242" cy="1836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8679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53568"/>
          </a:xfrm>
        </p:spPr>
        <p:txBody>
          <a:bodyPr/>
          <a:lstStyle/>
          <a:p>
            <a:r>
              <a:rPr lang="fr-FR" sz="4400" dirty="0"/>
              <a:t>I – Introduction</a:t>
            </a:r>
            <a:br>
              <a:rPr lang="fr-FR" sz="4400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30394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u="sng" dirty="0"/>
              <a:t>I.1 – </a:t>
            </a:r>
            <a:r>
              <a:rPr lang="fr-FR" sz="2000" u="sng" dirty="0" err="1"/>
              <a:t>Presentation</a:t>
            </a:r>
            <a:r>
              <a:rPr lang="fr-FR" sz="2000" u="sng" dirty="0"/>
              <a:t> of AI Shining</a:t>
            </a:r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r>
              <a:rPr lang="fr-FR" sz="1600" b="1" dirty="0" err="1"/>
              <a:t>Targets</a:t>
            </a:r>
            <a:r>
              <a:rPr lang="fr-FR" sz="1600" b="1" dirty="0"/>
              <a:t>: </a:t>
            </a:r>
            <a:r>
              <a:rPr lang="fr-FR" sz="1600" dirty="0" err="1"/>
              <a:t>Peaple</a:t>
            </a:r>
            <a:r>
              <a:rPr lang="fr-FR" sz="1600" dirty="0"/>
              <a:t> </a:t>
            </a:r>
            <a:r>
              <a:rPr lang="fr-FR" sz="1600" dirty="0" err="1"/>
              <a:t>who</a:t>
            </a:r>
            <a:r>
              <a:rPr lang="fr-FR" sz="1600" dirty="0"/>
              <a:t> </a:t>
            </a:r>
            <a:r>
              <a:rPr lang="fr-FR" sz="1600" dirty="0" err="1"/>
              <a:t>want</a:t>
            </a:r>
            <a:r>
              <a:rPr lang="fr-FR" sz="1600" dirty="0"/>
              <a:t> </a:t>
            </a:r>
            <a:r>
              <a:rPr lang="en-US" sz="1600" dirty="0"/>
              <a:t>to invest in stocks/cryptocurrencies </a:t>
            </a:r>
            <a:endParaRPr lang="fr-FR" sz="1600" dirty="0"/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r>
              <a:rPr lang="fr-FR" sz="1600" b="1" dirty="0"/>
              <a:t>Objective: </a:t>
            </a:r>
            <a:r>
              <a:rPr lang="fr-FR" sz="1600" dirty="0" err="1"/>
              <a:t>Give</a:t>
            </a:r>
            <a:r>
              <a:rPr lang="fr-FR" sz="1600" dirty="0"/>
              <a:t> support and informations </a:t>
            </a:r>
            <a:r>
              <a:rPr lang="fr-FR" sz="1600" dirty="0" err="1"/>
              <a:t>using</a:t>
            </a:r>
            <a:r>
              <a:rPr lang="fr-FR" sz="1600" dirty="0"/>
              <a:t> AI about the stock </a:t>
            </a:r>
            <a:r>
              <a:rPr lang="fr-FR" sz="1600" dirty="0" err="1"/>
              <a:t>market’s</a:t>
            </a:r>
            <a:r>
              <a:rPr lang="fr-FR" sz="1600" dirty="0"/>
              <a:t> </a:t>
            </a:r>
            <a:r>
              <a:rPr lang="fr-FR" sz="1600" dirty="0" err="1"/>
              <a:t>current</a:t>
            </a:r>
            <a:r>
              <a:rPr lang="fr-FR" sz="1600" dirty="0"/>
              <a:t> 				   </a:t>
            </a:r>
            <a:r>
              <a:rPr lang="en-US" sz="1600" dirty="0"/>
              <a:t>situation to help visitors making the good decisions.</a:t>
            </a:r>
          </a:p>
          <a:p>
            <a:pPr marL="0" indent="0">
              <a:buNone/>
            </a:pPr>
            <a:endParaRPr lang="fr-FR" b="1" u="sng" dirty="0"/>
          </a:p>
          <a:p>
            <a:pPr marL="0" indent="0">
              <a:buNone/>
            </a:pPr>
            <a:r>
              <a:rPr lang="fr-FR" sz="1600" b="1" dirty="0"/>
              <a:t>Exemple of </a:t>
            </a:r>
            <a:r>
              <a:rPr lang="fr-FR" sz="1600" b="1" dirty="0" err="1"/>
              <a:t>functionalities</a:t>
            </a:r>
            <a:r>
              <a:rPr lang="fr-FR" sz="1600" b="1" dirty="0"/>
              <a:t>:</a:t>
            </a:r>
            <a:r>
              <a:rPr lang="fr-FR" sz="1400" b="1" dirty="0"/>
              <a:t> </a:t>
            </a:r>
          </a:p>
          <a:p>
            <a:pPr lvl="1"/>
            <a:r>
              <a:rPr lang="fr-FR" sz="1400" dirty="0"/>
              <a:t>Web </a:t>
            </a:r>
            <a:r>
              <a:rPr lang="fr-FR" sz="1400" dirty="0" err="1"/>
              <a:t>scraping</a:t>
            </a:r>
            <a:r>
              <a:rPr lang="fr-FR" sz="1400" dirty="0"/>
              <a:t> / Crawler</a:t>
            </a:r>
          </a:p>
          <a:p>
            <a:pPr lvl="1"/>
            <a:r>
              <a:rPr lang="en-US" sz="1400" dirty="0"/>
              <a:t>Dashboard</a:t>
            </a:r>
          </a:p>
          <a:p>
            <a:pPr lvl="1"/>
            <a:r>
              <a:rPr lang="en-US" sz="1400" dirty="0"/>
              <a:t>…</a:t>
            </a:r>
            <a:endParaRPr lang="fr-FR" sz="1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10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53568"/>
          </a:xfrm>
        </p:spPr>
        <p:txBody>
          <a:bodyPr/>
          <a:lstStyle/>
          <a:p>
            <a:r>
              <a:rPr lang="fr-FR" sz="4400" dirty="0"/>
              <a:t>II - </a:t>
            </a:r>
            <a:r>
              <a:rPr lang="fr-FR" sz="4400" dirty="0" err="1"/>
              <a:t>Technical</a:t>
            </a:r>
            <a:r>
              <a:rPr lang="fr-FR" sz="4400" dirty="0"/>
              <a:t> </a:t>
            </a:r>
            <a:r>
              <a:rPr lang="fr-FR" sz="4400" dirty="0" err="1"/>
              <a:t>environment</a:t>
            </a:r>
            <a:br>
              <a:rPr lang="fr-FR" sz="4400" dirty="0"/>
            </a:br>
            <a:br>
              <a:rPr lang="fr-FR" sz="4400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30394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u="sng" dirty="0"/>
              <a:t>II.1- Technologies </a:t>
            </a:r>
            <a:r>
              <a:rPr lang="fr-FR" sz="2000" u="sng" dirty="0" err="1"/>
              <a:t>used</a:t>
            </a:r>
            <a:endParaRPr lang="fr-FR" sz="2000" u="sng" dirty="0"/>
          </a:p>
          <a:p>
            <a:pPr marL="0" indent="0">
              <a:buNone/>
            </a:pPr>
            <a:endParaRPr lang="fr-FR" u="sng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28" name="Picture 4" descr="Python-Logo-PNG-Image">
            <a:extLst>
              <a:ext uri="{FF2B5EF4-FFF2-40B4-BE49-F238E27FC236}">
                <a16:creationId xmlns:a16="http://schemas.microsoft.com/office/drawing/2014/main" id="{16C174C1-935F-423F-8282-1E2738BC8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60" y="3053558"/>
            <a:ext cx="3429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act JS - Ubidreams">
            <a:extLst>
              <a:ext uri="{FF2B5EF4-FFF2-40B4-BE49-F238E27FC236}">
                <a16:creationId xmlns:a16="http://schemas.microsoft.com/office/drawing/2014/main" id="{A025FC8C-509F-41DF-BCEA-66CB3001D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1932" y="3044424"/>
            <a:ext cx="2234650" cy="1468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Le Stockage Dans Cloud Logo - Image gratuite sur Pixabay">
            <a:extLst>
              <a:ext uri="{FF2B5EF4-FFF2-40B4-BE49-F238E27FC236}">
                <a16:creationId xmlns:a16="http://schemas.microsoft.com/office/drawing/2014/main" id="{C45852CF-6FC9-4AE8-AD43-28B870500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117" y="3081257"/>
            <a:ext cx="1314048" cy="1222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GitHub - plouc/nivo: nivo provides a rich set of dataviz components, built  on top of the awesome d3 and Reactjs libraries">
            <a:extLst>
              <a:ext uri="{FF2B5EF4-FFF2-40B4-BE49-F238E27FC236}">
                <a16:creationId xmlns:a16="http://schemas.microsoft.com/office/drawing/2014/main" id="{94E968AD-317B-4BFC-B3F5-E86441670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369" y="3345460"/>
            <a:ext cx="1795811" cy="565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942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53568"/>
          </a:xfrm>
        </p:spPr>
        <p:txBody>
          <a:bodyPr/>
          <a:lstStyle/>
          <a:p>
            <a:r>
              <a:rPr lang="fr-FR" sz="4400" dirty="0"/>
              <a:t>II - </a:t>
            </a:r>
            <a:r>
              <a:rPr lang="fr-FR" sz="4400" dirty="0" err="1"/>
              <a:t>Technical</a:t>
            </a:r>
            <a:r>
              <a:rPr lang="fr-FR" sz="4400" dirty="0"/>
              <a:t> </a:t>
            </a:r>
            <a:r>
              <a:rPr lang="fr-FR" sz="4400" dirty="0" err="1"/>
              <a:t>environment</a:t>
            </a:r>
            <a:br>
              <a:rPr lang="fr-FR" sz="4400" dirty="0"/>
            </a:br>
            <a:br>
              <a:rPr lang="fr-FR" sz="4400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530394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u="sng" dirty="0"/>
              <a:t>II.2 - </a:t>
            </a:r>
            <a:r>
              <a:rPr lang="fr-FR" sz="2000" u="sng" dirty="0" err="1"/>
              <a:t>Methodology</a:t>
            </a:r>
            <a:r>
              <a:rPr lang="fr-FR" sz="2000" u="sng" dirty="0"/>
              <a:t> of </a:t>
            </a:r>
            <a:r>
              <a:rPr lang="fr-FR" sz="2000" u="sng" dirty="0" err="1"/>
              <a:t>work</a:t>
            </a:r>
            <a:endParaRPr lang="fr-FR" sz="2000" u="sng" dirty="0"/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endParaRPr lang="fr-FR" u="sng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31BC4EB-48A1-4CE4-9BCF-FB47C67F8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5187" y="2041848"/>
            <a:ext cx="5672067" cy="4497497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189CFDDE-74B6-409B-8945-21CF5D7228D5}"/>
              </a:ext>
            </a:extLst>
          </p:cNvPr>
          <p:cNvSpPr txBox="1"/>
          <p:nvPr/>
        </p:nvSpPr>
        <p:spPr>
          <a:xfrm>
            <a:off x="5592493" y="6539345"/>
            <a:ext cx="10903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Git routine</a:t>
            </a:r>
          </a:p>
        </p:txBody>
      </p:sp>
    </p:spTree>
    <p:extLst>
      <p:ext uri="{BB962C8B-B14F-4D97-AF65-F5344CB8AC3E}">
        <p14:creationId xmlns:p14="http://schemas.microsoft.com/office/powerpoint/2010/main" val="324788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F09D854F-43A8-4EC1-8AF0-E645A3147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83" y="1622703"/>
            <a:ext cx="10228662" cy="4964186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940795" cy="853568"/>
          </a:xfrm>
        </p:spPr>
        <p:txBody>
          <a:bodyPr/>
          <a:lstStyle/>
          <a:p>
            <a:pPr marL="0" indent="0">
              <a:buNone/>
            </a:pPr>
            <a:r>
              <a:rPr lang="fr-FR" sz="4000" dirty="0"/>
              <a:t>III - </a:t>
            </a:r>
            <a:r>
              <a:rPr lang="fr-FR" sz="4000" dirty="0" err="1"/>
              <a:t>Development</a:t>
            </a:r>
            <a:r>
              <a:rPr lang="fr-FR" sz="4000" dirty="0"/>
              <a:t> phase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667" y="1157170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000" u="sng" dirty="0"/>
              <a:t>III.1- How the application </a:t>
            </a:r>
            <a:r>
              <a:rPr lang="fr-FR" sz="2000" u="sng" dirty="0" err="1"/>
              <a:t>works</a:t>
            </a:r>
            <a:r>
              <a:rPr lang="fr-FR" sz="2000" u="sng" dirty="0"/>
              <a:t> ?</a:t>
            </a:r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endParaRPr lang="fr-FR" u="sng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052" name="Picture 4" descr="Real-time Dashboard: Fast and Easy Startup Metrics Tutorial | PubNub">
            <a:extLst>
              <a:ext uri="{FF2B5EF4-FFF2-40B4-BE49-F238E27FC236}">
                <a16:creationId xmlns:a16="http://schemas.microsoft.com/office/drawing/2014/main" id="{6D3F695C-3081-4D88-8BCA-E335EE9B8F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6792" y="2918619"/>
            <a:ext cx="1302693" cy="566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A899061D-400A-41EA-87BE-7FBBAE56338F}"/>
              </a:ext>
            </a:extLst>
          </p:cNvPr>
          <p:cNvSpPr txBox="1"/>
          <p:nvPr/>
        </p:nvSpPr>
        <p:spPr>
          <a:xfrm>
            <a:off x="4890170" y="6550223"/>
            <a:ext cx="2010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Application workflow</a:t>
            </a:r>
          </a:p>
        </p:txBody>
      </p:sp>
    </p:spTree>
    <p:extLst>
      <p:ext uri="{BB962C8B-B14F-4D97-AF65-F5344CB8AC3E}">
        <p14:creationId xmlns:p14="http://schemas.microsoft.com/office/powerpoint/2010/main" val="958430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3554562" cy="164198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r-FR" sz="3200" dirty="0"/>
              <a:t>III - </a:t>
            </a:r>
            <a:r>
              <a:rPr lang="fr-FR" sz="3200" dirty="0" err="1"/>
              <a:t>Development</a:t>
            </a:r>
            <a:r>
              <a:rPr lang="fr-FR" sz="3200" dirty="0"/>
              <a:t> phase</a:t>
            </a:r>
            <a:endParaRPr lang="fr-FR" sz="29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3A2B8FE-F64C-4E04-85A2-E163E75F05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14" r="1" b="1"/>
          <a:stretch/>
        </p:blipFill>
        <p:spPr>
          <a:xfrm>
            <a:off x="4619544" y="609601"/>
            <a:ext cx="692475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B552A8E-DEF9-4254-BD69-E4D91C6A15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069285"/>
            <a:ext cx="3324141" cy="3809998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fr-FR" sz="1700" u="sng" dirty="0"/>
              <a:t>III.2 - Front end </a:t>
            </a:r>
            <a:r>
              <a:rPr lang="fr-FR" sz="1700" u="sng" dirty="0" err="1"/>
              <a:t>development</a:t>
            </a:r>
            <a:endParaRPr lang="fr-FR" sz="1700" u="sng" dirty="0"/>
          </a:p>
          <a:p>
            <a:pPr marL="0" indent="0">
              <a:lnSpc>
                <a:spcPct val="90000"/>
              </a:lnSpc>
              <a:buNone/>
            </a:pPr>
            <a:endParaRPr lang="fr-FR" sz="1700" dirty="0"/>
          </a:p>
          <a:p>
            <a:pPr>
              <a:lnSpc>
                <a:spcPct val="90000"/>
              </a:lnSpc>
            </a:pPr>
            <a:r>
              <a:rPr lang="fr-FR" sz="1700" dirty="0" err="1"/>
              <a:t>Based</a:t>
            </a:r>
            <a:r>
              <a:rPr lang="fr-FR" sz="1700" dirty="0"/>
              <a:t> on the </a:t>
            </a:r>
            <a:r>
              <a:rPr lang="fr-FR" sz="1700" dirty="0" err="1"/>
              <a:t>Metronic</a:t>
            </a:r>
            <a:r>
              <a:rPr lang="fr-FR" sz="1700" dirty="0"/>
              <a:t> </a:t>
            </a:r>
            <a:r>
              <a:rPr lang="fr-FR" sz="1700" dirty="0" err="1"/>
              <a:t>template</a:t>
            </a:r>
            <a:endParaRPr lang="fr-FR" sz="1700" dirty="0"/>
          </a:p>
          <a:p>
            <a:pPr>
              <a:lnSpc>
                <a:spcPct val="90000"/>
              </a:lnSpc>
            </a:pPr>
            <a:r>
              <a:rPr lang="fr-FR" sz="1700" dirty="0" err="1"/>
              <a:t>Needed</a:t>
            </a:r>
            <a:r>
              <a:rPr lang="fr-FR" sz="1700" dirty="0"/>
              <a:t> to </a:t>
            </a:r>
            <a:r>
              <a:rPr lang="fr-FR" sz="1700" dirty="0" err="1"/>
              <a:t>learn</a:t>
            </a:r>
            <a:r>
              <a:rPr lang="fr-FR" sz="1700" dirty="0"/>
              <a:t> how to use </a:t>
            </a:r>
            <a:r>
              <a:rPr lang="fr-FR" sz="1700" dirty="0" err="1"/>
              <a:t>React</a:t>
            </a:r>
            <a:r>
              <a:rPr lang="fr-FR" sz="1700" dirty="0"/>
              <a:t> JS and Axios (</a:t>
            </a:r>
            <a:r>
              <a:rPr lang="fr-FR" sz="1700" dirty="0" err="1"/>
              <a:t>Adding</a:t>
            </a:r>
            <a:r>
              <a:rPr lang="fr-FR" sz="1700" dirty="0"/>
              <a:t> and </a:t>
            </a:r>
            <a:r>
              <a:rPr lang="fr-FR" sz="1700" dirty="0" err="1"/>
              <a:t>editing</a:t>
            </a:r>
            <a:r>
              <a:rPr lang="fr-FR" sz="1700" dirty="0"/>
              <a:t> new pages, </a:t>
            </a:r>
            <a:r>
              <a:rPr lang="fr-FR" sz="1700" dirty="0" err="1"/>
              <a:t>configurate</a:t>
            </a:r>
            <a:r>
              <a:rPr lang="fr-FR" sz="1700" dirty="0"/>
              <a:t> Axios, trigger </a:t>
            </a:r>
            <a:r>
              <a:rPr lang="fr-FR" sz="1700" dirty="0" err="1"/>
              <a:t>events</a:t>
            </a:r>
            <a:r>
              <a:rPr lang="fr-FR" sz="1700" dirty="0"/>
              <a:t> on click…)</a:t>
            </a:r>
          </a:p>
          <a:p>
            <a:pPr>
              <a:lnSpc>
                <a:spcPct val="90000"/>
              </a:lnSpc>
            </a:pPr>
            <a:r>
              <a:rPr lang="fr-FR" sz="1700" dirty="0" err="1"/>
              <a:t>Fully</a:t>
            </a:r>
            <a:r>
              <a:rPr lang="fr-FR" sz="1700" dirty="0"/>
              <a:t> </a:t>
            </a:r>
            <a:r>
              <a:rPr lang="fr-FR" sz="1700" dirty="0" err="1"/>
              <a:t>written</a:t>
            </a:r>
            <a:r>
              <a:rPr lang="fr-FR" sz="1700" dirty="0"/>
              <a:t> in JavaScript and HTML</a:t>
            </a:r>
          </a:p>
          <a:p>
            <a:pPr>
              <a:lnSpc>
                <a:spcPct val="90000"/>
              </a:lnSpc>
            </a:pPr>
            <a:r>
              <a:rPr lang="fr-FR" sz="1700" dirty="0"/>
              <a:t>Nivo </a:t>
            </a:r>
            <a:r>
              <a:rPr lang="fr-FR" sz="1700" dirty="0" err="1"/>
              <a:t>used</a:t>
            </a:r>
            <a:r>
              <a:rPr lang="fr-FR" sz="1700" dirty="0"/>
              <a:t> to </a:t>
            </a:r>
            <a:r>
              <a:rPr lang="fr-FR" sz="1700" dirty="0" err="1"/>
              <a:t>build</a:t>
            </a:r>
            <a:r>
              <a:rPr lang="fr-FR" sz="1700" dirty="0"/>
              <a:t> the charts</a:t>
            </a:r>
          </a:p>
          <a:p>
            <a:pPr marL="0" indent="0">
              <a:lnSpc>
                <a:spcPct val="90000"/>
              </a:lnSpc>
              <a:buNone/>
            </a:pPr>
            <a:endParaRPr lang="fr-FR" sz="1700" dirty="0"/>
          </a:p>
          <a:p>
            <a:pPr>
              <a:lnSpc>
                <a:spcPct val="90000"/>
              </a:lnSpc>
            </a:pPr>
            <a:endParaRPr lang="fr-FR" sz="1700" dirty="0"/>
          </a:p>
          <a:p>
            <a:pPr>
              <a:lnSpc>
                <a:spcPct val="90000"/>
              </a:lnSpc>
            </a:pPr>
            <a:endParaRPr lang="fr-FR" sz="1700" dirty="0"/>
          </a:p>
          <a:p>
            <a:pPr>
              <a:lnSpc>
                <a:spcPct val="90000"/>
              </a:lnSpc>
            </a:pPr>
            <a:endParaRPr lang="fr-FR" sz="1700" dirty="0"/>
          </a:p>
          <a:p>
            <a:pPr>
              <a:lnSpc>
                <a:spcPct val="90000"/>
              </a:lnSpc>
            </a:pPr>
            <a:endParaRPr lang="fr-FR" sz="1700" dirty="0"/>
          </a:p>
          <a:p>
            <a:pPr>
              <a:lnSpc>
                <a:spcPct val="90000"/>
              </a:lnSpc>
            </a:pPr>
            <a:endParaRPr lang="fr-FR" sz="1700" dirty="0"/>
          </a:p>
          <a:p>
            <a:pPr marL="0" indent="0">
              <a:lnSpc>
                <a:spcPct val="90000"/>
              </a:lnSpc>
              <a:buNone/>
            </a:pPr>
            <a:endParaRPr lang="fr-FR" sz="1700" u="sng" dirty="0"/>
          </a:p>
          <a:p>
            <a:pPr marL="0" indent="0">
              <a:lnSpc>
                <a:spcPct val="90000"/>
              </a:lnSpc>
              <a:buNone/>
            </a:pPr>
            <a:endParaRPr lang="fr-FR" sz="1700" u="sng" dirty="0"/>
          </a:p>
        </p:txBody>
      </p:sp>
    </p:spTree>
    <p:extLst>
      <p:ext uri="{BB962C8B-B14F-4D97-AF65-F5344CB8AC3E}">
        <p14:creationId xmlns:p14="http://schemas.microsoft.com/office/powerpoint/2010/main" val="329035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60CAA1-22C2-47C4-AFB1-58AACD033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940795" cy="853568"/>
          </a:xfrm>
        </p:spPr>
        <p:txBody>
          <a:bodyPr/>
          <a:lstStyle/>
          <a:p>
            <a:pPr marL="0" indent="0">
              <a:buNone/>
            </a:pPr>
            <a:r>
              <a:rPr lang="fr-FR" sz="4000" dirty="0"/>
              <a:t>III - </a:t>
            </a:r>
            <a:r>
              <a:rPr lang="fr-FR" sz="4000" dirty="0" err="1"/>
              <a:t>Development</a:t>
            </a:r>
            <a:r>
              <a:rPr lang="fr-FR" sz="4000" dirty="0"/>
              <a:t> phase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A07988-8037-4367-8A53-A2712920C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667" y="1157170"/>
            <a:ext cx="8946541" cy="4195481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fr-FR" sz="2000" u="sng" dirty="0"/>
              <a:t>III.2 - Front end </a:t>
            </a:r>
            <a:r>
              <a:rPr lang="fr-FR" sz="2000" u="sng" dirty="0" err="1"/>
              <a:t>development</a:t>
            </a:r>
            <a:endParaRPr lang="fr-FR" sz="2000" u="sng" dirty="0"/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endParaRPr lang="fr-FR" u="sng" dirty="0"/>
          </a:p>
          <a:p>
            <a:pPr marL="0" indent="0">
              <a:buNone/>
            </a:pPr>
            <a:endParaRPr lang="fr-FR" u="sng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F4E142A-743F-4808-A7EE-445EFD3FB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33363B5-29ED-4309-86CE-B7DA03C3A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3162" y="1767868"/>
            <a:ext cx="9225676" cy="451593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FA71CD77-38AD-4855-A268-6C9928C5FAEE}"/>
              </a:ext>
            </a:extLst>
          </p:cNvPr>
          <p:cNvSpPr txBox="1"/>
          <p:nvPr/>
        </p:nvSpPr>
        <p:spPr>
          <a:xfrm>
            <a:off x="5026404" y="6338614"/>
            <a:ext cx="60316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/>
              <a:t>Nivo documentation </a:t>
            </a:r>
            <a:r>
              <a:rPr lang="fr-FR" sz="1200" dirty="0" err="1"/>
              <a:t>website</a:t>
            </a:r>
            <a:endParaRPr lang="fr-FR" sz="1200" dirty="0"/>
          </a:p>
        </p:txBody>
      </p:sp>
    </p:spTree>
    <p:extLst>
      <p:ext uri="{BB962C8B-B14F-4D97-AF65-F5344CB8AC3E}">
        <p14:creationId xmlns:p14="http://schemas.microsoft.com/office/powerpoint/2010/main" val="4239848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1053</TotalTime>
  <Words>699</Words>
  <Application>Microsoft Office PowerPoint</Application>
  <PresentationFormat>Grand écran</PresentationFormat>
  <Paragraphs>204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Century Gothic</vt:lpstr>
      <vt:lpstr>Wingdings</vt:lpstr>
      <vt:lpstr>Wingdings 3</vt:lpstr>
      <vt:lpstr>Ion</vt:lpstr>
      <vt:lpstr>ML Project: Information monitoring website of the financial market using AI</vt:lpstr>
      <vt:lpstr>Summary</vt:lpstr>
      <vt:lpstr>I – Introduction </vt:lpstr>
      <vt:lpstr>I – Introduction </vt:lpstr>
      <vt:lpstr>II - Technical environment  </vt:lpstr>
      <vt:lpstr>II - Technical environment  </vt:lpstr>
      <vt:lpstr>III - Development phase</vt:lpstr>
      <vt:lpstr>III - Development phase</vt:lpstr>
      <vt:lpstr>III - Development phase</vt:lpstr>
      <vt:lpstr>III - Development phase</vt:lpstr>
      <vt:lpstr>III - Development phase</vt:lpstr>
      <vt:lpstr>III - Development phase</vt:lpstr>
      <vt:lpstr>III - Development phase</vt:lpstr>
      <vt:lpstr>III - Development phase</vt:lpstr>
      <vt:lpstr>III - Development phase</vt:lpstr>
      <vt:lpstr>IV - Demonstration </vt:lpstr>
      <vt:lpstr>V - What comes next ?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 du stage ingénieur M2:  NLP Data Scientist chez Sword Group</dc:title>
  <dc:creator>omar louriki</dc:creator>
  <cp:lastModifiedBy>omar louriki</cp:lastModifiedBy>
  <cp:revision>55</cp:revision>
  <dcterms:created xsi:type="dcterms:W3CDTF">2019-10-17T01:24:24Z</dcterms:created>
  <dcterms:modified xsi:type="dcterms:W3CDTF">2021-06-15T21:37:34Z</dcterms:modified>
</cp:coreProperties>
</file>